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2" r:id="rId6"/>
    <p:sldId id="261" r:id="rId7"/>
    <p:sldId id="263" r:id="rId8"/>
    <p:sldId id="264" r:id="rId9"/>
    <p:sldId id="268" r:id="rId10"/>
    <p:sldId id="265" r:id="rId11"/>
    <p:sldId id="266" r:id="rId12"/>
    <p:sldId id="257" r:id="rId13"/>
    <p:sldId id="267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BC43"/>
    <a:srgbClr val="0F1B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18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ABBF-FA3C-4F12-B071-BBD5D6B2873E}" type="datetimeFigureOut">
              <a:rPr lang="uk-UA" smtClean="0"/>
              <a:pPr/>
              <a:t>06.12.2018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28AF-5A34-40AC-AE84-5B37B6A7A65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825935b9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825935b9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9825935b9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9825935b9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00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356659"/>
            <a:ext cx="3294112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2468893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4581128"/>
            <a:ext cx="307792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2468893"/>
            <a:ext cx="1728192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2468132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356659"/>
            <a:ext cx="1512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267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0" y="0"/>
            <a:ext cx="3203848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7240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1"/>
            <a:ext cx="9144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888210" y="4053450"/>
            <a:ext cx="1367581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8553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948947"/>
            <a:ext cx="543609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3717032"/>
            <a:ext cx="5436096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2"/>
            <a:ext cx="9144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880" y="2030428"/>
            <a:ext cx="2808312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2214625"/>
            <a:ext cx="1619609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844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119664" y="322345"/>
            <a:ext cx="288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64882" y="303106"/>
            <a:ext cx="288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069538" y="303106"/>
            <a:ext cx="288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119664" y="2421000"/>
            <a:ext cx="288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119664" y="4519655"/>
            <a:ext cx="288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30273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0492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7400" y="1796819"/>
            <a:ext cx="30492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94800" y="1796819"/>
            <a:ext cx="30492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4918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9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2018-12-06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644341"/>
            <a:ext cx="25717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Как уникальный материал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kumimoji="0" lang="ru-RU" altLang="ko-KR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ля современных объектов</a:t>
            </a:r>
            <a:endParaRPr kumimoji="0" lang="en-US" altLang="ko-KR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5720" y="4429133"/>
            <a:ext cx="47160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Решётчатый</a:t>
            </a:r>
          </a:p>
          <a:p>
            <a:r>
              <a:rPr lang="ru-RU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настил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504056" y="6525344"/>
            <a:ext cx="8639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www.zrn.com.ua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3"/>
            <a:ext cx="2000264" cy="714356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7" name="Picture 3" descr="C:\Users\Sasha Knf\Pictures\logo ZRN\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14291"/>
            <a:ext cx="1857355" cy="582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45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>
                <a:solidFill>
                  <a:srgbClr val="79BC43"/>
                </a:solidFill>
              </a:rPr>
              <a:t>Дешевле, прочнее, надежнее</a:t>
            </a:r>
            <a:endParaRPr lang="ko-KR" altLang="en-US" b="1" dirty="0">
              <a:solidFill>
                <a:srgbClr val="79BC4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altLang="ko-KR" dirty="0" smtClean="0">
                <a:solidFill>
                  <a:schemeClr val="bg1"/>
                </a:solidFill>
              </a:rPr>
              <a:t>Мифы о </a:t>
            </a:r>
            <a:r>
              <a:rPr lang="en-US" altLang="ko-KR" dirty="0" smtClean="0">
                <a:solidFill>
                  <a:schemeClr val="bg1"/>
                </a:solidFill>
              </a:rPr>
              <a:t>“</a:t>
            </a:r>
            <a:r>
              <a:rPr lang="ru-RU" altLang="ko-KR" dirty="0" smtClean="0">
                <a:solidFill>
                  <a:schemeClr val="bg1"/>
                </a:solidFill>
              </a:rPr>
              <a:t>дорогущих</a:t>
            </a:r>
            <a:r>
              <a:rPr lang="en-US" altLang="ko-KR" dirty="0" smtClean="0">
                <a:solidFill>
                  <a:schemeClr val="bg1"/>
                </a:solidFill>
              </a:rPr>
              <a:t>”</a:t>
            </a:r>
            <a:r>
              <a:rPr lang="ru-RU" altLang="ko-KR" dirty="0" smtClean="0">
                <a:solidFill>
                  <a:schemeClr val="bg1"/>
                </a:solidFill>
              </a:rPr>
              <a:t> решетчатых настилах сегодня уже не актуальны</a:t>
            </a:r>
            <a:endParaRPr lang="en-US" altLang="ko-KR" dirty="0">
              <a:solidFill>
                <a:schemeClr val="bg1"/>
              </a:solidFill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1142976" y="5357826"/>
            <a:ext cx="6912764" cy="1349281"/>
            <a:chOff x="5100068" y="3102041"/>
            <a:chExt cx="3504380" cy="524711"/>
          </a:xfrm>
        </p:grpSpPr>
        <p:sp>
          <p:nvSpPr>
            <p:cNvPr id="11" name="TextBox 10"/>
            <p:cNvSpPr txBox="1"/>
            <p:nvPr/>
          </p:nvSpPr>
          <p:spPr>
            <a:xfrm>
              <a:off x="5100068" y="3419003"/>
              <a:ext cx="3504380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0068" y="3102041"/>
              <a:ext cx="3504380" cy="155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0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pic>
        <p:nvPicPr>
          <p:cNvPr id="15" name="Рисунок 14" descr="nastil-svar3.jpg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l="32041" r="32041"/>
          <a:stretch>
            <a:fillRect/>
          </a:stretch>
        </p:blipFill>
        <p:spPr>
          <a:xfrm>
            <a:off x="3047400" y="2428868"/>
            <a:ext cx="3049200" cy="2784309"/>
          </a:xfrm>
        </p:spPr>
      </p:pic>
      <p:pic>
        <p:nvPicPr>
          <p:cNvPr id="16" name="Рисунок 15" descr="IMG_3981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t="15760" b="15760"/>
          <a:stretch>
            <a:fillRect/>
          </a:stretch>
        </p:blipFill>
        <p:spPr>
          <a:xfrm>
            <a:off x="6094800" y="2428868"/>
            <a:ext cx="3049200" cy="2784309"/>
          </a:xfrm>
        </p:spPr>
      </p:pic>
      <p:pic>
        <p:nvPicPr>
          <p:cNvPr id="14" name="Рисунок 13" descr="IMG_4593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930" r="8930"/>
          <a:stretch>
            <a:fillRect/>
          </a:stretch>
        </p:blipFill>
        <p:spPr>
          <a:xfrm>
            <a:off x="0" y="2428868"/>
            <a:ext cx="3049200" cy="2784309"/>
          </a:xfrm>
        </p:spPr>
      </p:pic>
      <p:sp>
        <p:nvSpPr>
          <p:cNvPr id="18" name="Text Placeholder 2"/>
          <p:cNvSpPr txBox="1">
            <a:spLocks/>
          </p:cNvSpPr>
          <p:nvPr/>
        </p:nvSpPr>
        <p:spPr>
          <a:xfrm>
            <a:off x="0" y="5275495"/>
            <a:ext cx="3071802" cy="384043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ko-KR" sz="1600" b="1" dirty="0" smtClean="0">
                <a:solidFill>
                  <a:srgbClr val="79BC43"/>
                </a:solidFill>
                <a:cs typeface="Arial" pitchFamily="34" charset="0"/>
              </a:rPr>
              <a:t>Срок службы                   от 20 лет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9BC43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000364" y="5275495"/>
            <a:ext cx="3357586" cy="384043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ru-RU" altLang="ko-KR" sz="1600" b="1" dirty="0" smtClean="0">
                <a:solidFill>
                  <a:srgbClr val="79BC43"/>
                </a:solidFill>
                <a:cs typeface="Arial" pitchFamily="34" charset="0"/>
              </a:rPr>
              <a:t>Безопасность при эксплуатации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9BC43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6000760" y="5275495"/>
            <a:ext cx="3357586" cy="384043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20000"/>
              </a:spcBef>
            </a:pPr>
            <a:r>
              <a:rPr lang="uk-UA" altLang="ko-KR" sz="1600" b="1" dirty="0" err="1" smtClean="0">
                <a:solidFill>
                  <a:srgbClr val="79BC43"/>
                </a:solidFill>
                <a:cs typeface="Arial" pitchFamily="34" charset="0"/>
              </a:rPr>
              <a:t>Эстетика</a:t>
            </a:r>
            <a:r>
              <a:rPr lang="uk-UA" altLang="ko-KR" sz="1600" b="1" dirty="0" smtClean="0">
                <a:solidFill>
                  <a:srgbClr val="79BC43"/>
                </a:solidFill>
                <a:cs typeface="Arial" pitchFamily="34" charset="0"/>
              </a:rPr>
              <a:t>,               </a:t>
            </a:r>
            <a:r>
              <a:rPr lang="uk-UA" altLang="ko-KR" sz="1600" b="1" dirty="0" err="1" smtClean="0">
                <a:solidFill>
                  <a:srgbClr val="79BC43"/>
                </a:solidFill>
                <a:cs typeface="Arial" pitchFamily="34" charset="0"/>
              </a:rPr>
              <a:t>практичность</a:t>
            </a:r>
            <a:endParaRPr lang="uk-UA" altLang="ko-KR" sz="1600" b="1" dirty="0" smtClean="0">
              <a:solidFill>
                <a:srgbClr val="79BC4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500034" y="380980"/>
            <a:ext cx="3071834" cy="190501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Фундаментальный материал для современного строительства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28596" y="3071810"/>
            <a:ext cx="3071834" cy="3190896"/>
          </a:xfrm>
          <a:prstGeom prst="rect">
            <a:avLst/>
          </a:prstGeom>
        </p:spPr>
        <p:txBody>
          <a:bodyPr numCol="1" anchor="t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600" dirty="0" smtClean="0">
                <a:solidFill>
                  <a:srgbClr val="79BC43"/>
                </a:solidFill>
              </a:rPr>
              <a:t>В </a:t>
            </a:r>
            <a:r>
              <a:rPr lang="ru-RU" sz="1600" dirty="0" smtClean="0">
                <a:solidFill>
                  <a:srgbClr val="79BC43"/>
                </a:solidFill>
              </a:rPr>
              <a:t>наши</a:t>
            </a:r>
            <a:r>
              <a:rPr lang="uk-UA" sz="1600" dirty="0" smtClean="0">
                <a:solidFill>
                  <a:srgbClr val="79BC43"/>
                </a:solidFill>
              </a:rPr>
              <a:t> </a:t>
            </a:r>
            <a:r>
              <a:rPr lang="ru-RU" sz="1600" dirty="0" smtClean="0">
                <a:solidFill>
                  <a:srgbClr val="79BC43"/>
                </a:solidFill>
              </a:rPr>
              <a:t>дни</a:t>
            </a:r>
            <a:r>
              <a:rPr lang="uk-UA" sz="1600" dirty="0" smtClean="0">
                <a:solidFill>
                  <a:srgbClr val="79BC43"/>
                </a:solidFill>
              </a:rPr>
              <a:t> сварной                 решетчатый настил стал        универсальным решением    для множества задач.          Продукция "ZR</a:t>
            </a:r>
            <a:r>
              <a:rPr lang="en-US" sz="1600" dirty="0" smtClean="0">
                <a:solidFill>
                  <a:srgbClr val="79BC43"/>
                </a:solidFill>
              </a:rPr>
              <a:t>N</a:t>
            </a:r>
            <a:r>
              <a:rPr lang="uk-UA" sz="1600" dirty="0" smtClean="0">
                <a:solidFill>
                  <a:srgbClr val="79BC43"/>
                </a:solidFill>
              </a:rPr>
              <a:t>" широко     применяется в различных     сферах промышленности и   производства малыми и       крупными предприятиями, а также в </a:t>
            </a:r>
            <a:r>
              <a:rPr lang="uk-UA" sz="1600" dirty="0" err="1" smtClean="0">
                <a:solidFill>
                  <a:srgbClr val="79BC43"/>
                </a:solidFill>
              </a:rPr>
              <a:t>гражданском</a:t>
            </a:r>
            <a:r>
              <a:rPr lang="uk-UA" sz="1600" dirty="0" smtClean="0">
                <a:solidFill>
                  <a:srgbClr val="79BC43"/>
                </a:solidFill>
              </a:rPr>
              <a:t>          строительстве и городской                    инфраструктуре.</a:t>
            </a:r>
          </a:p>
          <a:p>
            <a:pPr marL="0" indent="0">
              <a:buNone/>
            </a:pPr>
            <a:endParaRPr lang="en-US" altLang="ko-KR" sz="1200" dirty="0">
              <a:solidFill>
                <a:srgbClr val="79BC43"/>
              </a:solidFill>
              <a:cs typeface="Arial" pitchFamily="34" charset="0"/>
            </a:endParaRPr>
          </a:p>
        </p:txBody>
      </p:sp>
      <p:pic>
        <p:nvPicPr>
          <p:cNvPr id="20" name="Рисунок 19" descr="IMG_2954.JPG"/>
          <p:cNvPicPr>
            <a:picLocks noGrp="1" noChangeAspect="1"/>
          </p:cNvPicPr>
          <p:nvPr>
            <p:ph type="pic" idx="14"/>
          </p:nvPr>
        </p:nvPicPr>
        <p:blipFill>
          <a:blip r:embed="rId2" cstate="print"/>
          <a:srcRect l="12539" r="12539"/>
          <a:stretch>
            <a:fillRect/>
          </a:stretch>
        </p:blipFill>
        <p:spPr/>
      </p:pic>
      <p:pic>
        <p:nvPicPr>
          <p:cNvPr id="19" name="Рисунок 18" descr="IMG_5410.JPG"/>
          <p:cNvPicPr>
            <a:picLocks noGrp="1" noChangeAspect="1"/>
          </p:cNvPicPr>
          <p:nvPr>
            <p:ph type="pic" idx="17"/>
          </p:nvPr>
        </p:nvPicPr>
        <p:blipFill>
          <a:blip r:embed="rId3" cstate="print"/>
          <a:srcRect l="12500" r="12500"/>
          <a:stretch>
            <a:fillRect/>
          </a:stretch>
        </p:blipFill>
        <p:spPr/>
      </p:pic>
      <p:pic>
        <p:nvPicPr>
          <p:cNvPr id="15" name="Рисунок 14" descr="IMG_4766.JPG"/>
          <p:cNvPicPr>
            <a:picLocks noGrp="1" noChangeAspect="1"/>
          </p:cNvPicPr>
          <p:nvPr>
            <p:ph type="pic" idx="13"/>
          </p:nvPr>
        </p:nvPicPr>
        <p:blipFill>
          <a:blip r:embed="rId4" cstate="print"/>
          <a:srcRect t="19414" b="19414"/>
          <a:stretch>
            <a:fillRect/>
          </a:stretch>
        </p:blipFill>
        <p:spPr/>
      </p:pic>
      <p:pic>
        <p:nvPicPr>
          <p:cNvPr id="17" name="Рисунок 16" descr="816860557_w0_h0_img_4238.jpg"/>
          <p:cNvPicPr>
            <a:picLocks noGrp="1" noChangeAspect="1"/>
          </p:cNvPicPr>
          <p:nvPr>
            <p:ph type="pic" idx="18"/>
          </p:nvPr>
        </p:nvPicPr>
        <p:blipFill>
          <a:blip r:embed="rId5" cstate="print"/>
          <a:srcRect l="12500" r="12500"/>
          <a:stretch>
            <a:fillRect/>
          </a:stretch>
        </p:blipFill>
        <p:spPr/>
      </p:pic>
      <p:pic>
        <p:nvPicPr>
          <p:cNvPr id="25" name="Рисунок 24" descr="Площадки обслуживания.JPG"/>
          <p:cNvPicPr>
            <a:picLocks noGrp="1" noChangeAspect="1"/>
          </p:cNvPicPr>
          <p:nvPr>
            <p:ph type="pic" idx="15"/>
          </p:nvPr>
        </p:nvPicPr>
        <p:blipFill>
          <a:blip r:embed="rId6" cstate="print"/>
          <a:srcRect t="17234" b="17234"/>
          <a:stretch>
            <a:fillRect/>
          </a:stretch>
        </p:blipFill>
        <p:spPr/>
      </p:pic>
      <p:pic>
        <p:nvPicPr>
          <p:cNvPr id="24" name="Рисунок 23" descr="IMG_4596.JPG"/>
          <p:cNvPicPr>
            <a:picLocks noGrp="1" noChangeAspect="1"/>
          </p:cNvPicPr>
          <p:nvPr>
            <p:ph type="pic" idx="16"/>
          </p:nvPr>
        </p:nvPicPr>
        <p:blipFill>
          <a:blip r:embed="rId7" cstate="print"/>
          <a:srcRect l="12822" r="12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190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9BC4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52206" y="2760151"/>
            <a:ext cx="7839600" cy="133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Так</a:t>
            </a:r>
            <a:r>
              <a:rPr lang="en-US" sz="5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зачем</a:t>
            </a:r>
            <a:r>
              <a:rPr lang="en-US" sz="5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52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платить</a:t>
            </a:r>
            <a:endParaRPr sz="5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больше</a:t>
            </a:r>
            <a:r>
              <a:rPr lang="en-US" sz="5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52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4" name="Google Shape;124;p22"/>
          <p:cNvCxnSpPr/>
          <p:nvPr/>
        </p:nvCxnSpPr>
        <p:spPr>
          <a:xfrm rot="10800000" flipH="1">
            <a:off x="24325" y="4304375"/>
            <a:ext cx="9144000" cy="366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42910" y="4500570"/>
            <a:ext cx="4357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посчитать реальные затраты, для Заказчика 1 м2 оцинкованного</a:t>
            </a:r>
          </a:p>
          <a:p>
            <a:r>
              <a:rPr lang="ru-RU" dirty="0" smtClean="0"/>
              <a:t>решетчатого настила обойдется        дешевле, чем 1 м2 настила из ПВЛ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0" y="2857496"/>
            <a:ext cx="9144000" cy="133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600" b="0" dirty="0" smtClean="0">
                <a:solidFill>
                  <a:srgbClr val="79BC43"/>
                </a:solidFill>
                <a:latin typeface="Carolina" pitchFamily="2" charset="0"/>
                <a:ea typeface="Roboto"/>
                <a:cs typeface="Roboto"/>
                <a:sym typeface="Roboto"/>
              </a:rPr>
              <a:t>Спасибо за внимание</a:t>
            </a:r>
            <a:endParaRPr sz="6600" b="0">
              <a:solidFill>
                <a:srgbClr val="79BC43"/>
              </a:solidFill>
              <a:latin typeface="Carolina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6286520"/>
            <a:ext cx="2928958" cy="390495"/>
          </a:xfrm>
          <a:prstGeom prst="rect">
            <a:avLst/>
          </a:prstGeom>
          <a:solidFill>
            <a:srgbClr val="79BC43"/>
          </a:solidFill>
          <a:ln>
            <a:solidFill>
              <a:srgbClr val="79B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www.zrn.com.ua</a:t>
            </a:r>
            <a:endParaRPr lang="uk-UA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57158" y="571480"/>
            <a:ext cx="3500462" cy="150019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Преимущества         решетчатого настила      перед аналогами –   </a:t>
            </a:r>
            <a:r>
              <a:rPr lang="ru-RU" sz="2400" b="1" dirty="0" err="1" smtClean="0">
                <a:solidFill>
                  <a:schemeClr val="bg1"/>
                </a:solidFill>
                <a:cs typeface="Arial" pitchFamily="34" charset="0"/>
              </a:rPr>
              <a:t>просечно-вытяжным</a:t>
            </a: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 и рифленым листом: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4500562" y="500042"/>
            <a:ext cx="4320480" cy="935709"/>
            <a:chOff x="803640" y="3362832"/>
            <a:chExt cx="2059657" cy="70178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5"/>
              <a:ext cx="2059657" cy="484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при своем легком весе имеет высокую жесткость        поверхности, поэтому способен выдержать большие    нагрузки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2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rgbClr val="79BC43"/>
                  </a:solidFill>
                  <a:cs typeface="Arial" pitchFamily="34" charset="0"/>
                </a:rPr>
                <a:t>Прочность</a:t>
              </a:r>
              <a:endParaRPr lang="ko-KR" altLang="en-US" sz="16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4500562" y="1571612"/>
            <a:ext cx="4320480" cy="1120371"/>
            <a:chOff x="803640" y="3362835"/>
            <a:chExt cx="2059657" cy="840279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6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благодаря крученному прутку и настилах 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Serrated, </a:t>
              </a:r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такое покрытие предлагает </a:t>
              </a:r>
              <a:r>
                <a:rPr lang="ru-RU" sz="1200" dirty="0" smtClean="0">
                  <a:solidFill>
                    <a:schemeClr val="bg1"/>
                  </a:solidFill>
                </a:rPr>
                <a:t>безопасное передвижения на      промышленных объектах и благоустройство               безопасных зон в общественных местах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err="1" smtClean="0">
                  <a:solidFill>
                    <a:srgbClr val="79BC43"/>
                  </a:solidFill>
                </a:rPr>
                <a:t>Противоскользящие</a:t>
              </a:r>
              <a:r>
                <a:rPr lang="uk-UA" sz="1600" b="1" dirty="0" smtClean="0">
                  <a:solidFill>
                    <a:srgbClr val="79BC43"/>
                  </a:solidFill>
                </a:rPr>
                <a:t> характеристики</a:t>
              </a:r>
              <a:endParaRPr lang="ko-KR" altLang="en-US" sz="16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sp>
        <p:nvSpPr>
          <p:cNvPr id="26" name="Title 2"/>
          <p:cNvSpPr txBox="1">
            <a:spLocks/>
          </p:cNvSpPr>
          <p:nvPr/>
        </p:nvSpPr>
        <p:spPr>
          <a:xfrm>
            <a:off x="357158" y="3857628"/>
            <a:ext cx="3714776" cy="221457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 smtClean="0">
                <a:solidFill>
                  <a:srgbClr val="79BC43"/>
                </a:solidFill>
              </a:rPr>
              <a:t>Наблюдая за стремительной    популяризацией решетчатого  настила во всех сферах           строительства, появляется       вопрос: в чем же  уникальность и практичность, казалось бы, на первый взгляд обычных          решеток.</a:t>
            </a:r>
            <a:endParaRPr lang="en-US" sz="1800" dirty="0">
              <a:solidFill>
                <a:srgbClr val="79BC43"/>
              </a:solidFill>
              <a:cs typeface="Arial" pitchFamily="34" charset="0"/>
            </a:endParaRPr>
          </a:p>
        </p:txBody>
      </p:sp>
      <p:grpSp>
        <p:nvGrpSpPr>
          <p:cNvPr id="28" name="Group 16"/>
          <p:cNvGrpSpPr/>
          <p:nvPr/>
        </p:nvGrpSpPr>
        <p:grpSpPr>
          <a:xfrm>
            <a:off x="4500562" y="4000504"/>
            <a:ext cx="4320480" cy="935696"/>
            <a:chOff x="803640" y="3362833"/>
            <a:chExt cx="2059657" cy="701771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57"/>
              <a:ext cx="2059657" cy="48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с легкостью пропускает воду, снег, грязь и не позволяет образовываться осадкам. Ячеистая структура полностью </a:t>
              </a:r>
              <a:r>
                <a:rPr lang="ru-RU" sz="1200" dirty="0" err="1" smtClean="0">
                  <a:solidFill>
                    <a:schemeClr val="bg1"/>
                  </a:solidFill>
                </a:rPr>
                <a:t>пожаробезопасная</a:t>
              </a:r>
              <a:r>
                <a:rPr lang="ru-RU" sz="1200" dirty="0" smtClean="0">
                  <a:solidFill>
                    <a:schemeClr val="bg1"/>
                  </a:solidFill>
                </a:rPr>
                <a:t> и упрощает локализацию огня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3"/>
              <a:ext cx="2059657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err="1" smtClean="0">
                  <a:solidFill>
                    <a:srgbClr val="79BC43"/>
                  </a:solidFill>
                </a:rPr>
                <a:t>“Прозрачность</a:t>
              </a:r>
              <a:r>
                <a:rPr lang="uk-UA" sz="1600" b="1" dirty="0" smtClean="0">
                  <a:solidFill>
                    <a:srgbClr val="79BC43"/>
                  </a:solidFill>
                </a:rPr>
                <a:t>"</a:t>
              </a:r>
              <a:endParaRPr lang="ko-KR" altLang="en-US" sz="16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6"/>
          <p:cNvGrpSpPr/>
          <p:nvPr/>
        </p:nvGrpSpPr>
        <p:grpSpPr>
          <a:xfrm>
            <a:off x="4500562" y="2857496"/>
            <a:ext cx="4320480" cy="935705"/>
            <a:chOff x="803640" y="3362833"/>
            <a:chExt cx="2059657" cy="701779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4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оцинкованный решетчатый настил устойчив к             воздействию низких и высоких температур, а также к     агрессивным химическим элементам.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3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err="1" smtClean="0">
                  <a:solidFill>
                    <a:srgbClr val="79BC43"/>
                  </a:solidFill>
                </a:rPr>
                <a:t>Устойчив</a:t>
              </a:r>
              <a:r>
                <a:rPr lang="uk-UA" sz="1600" b="1" dirty="0" smtClean="0">
                  <a:solidFill>
                    <a:srgbClr val="79BC43"/>
                  </a:solidFill>
                </a:rPr>
                <a:t> к </a:t>
              </a:r>
              <a:r>
                <a:rPr lang="uk-UA" sz="1600" b="1" dirty="0" err="1" smtClean="0">
                  <a:solidFill>
                    <a:srgbClr val="79BC43"/>
                  </a:solidFill>
                </a:rPr>
                <a:t>коррозии</a:t>
              </a:r>
              <a:endParaRPr lang="ko-KR" altLang="en-US" sz="16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16"/>
          <p:cNvGrpSpPr/>
          <p:nvPr/>
        </p:nvGrpSpPr>
        <p:grpSpPr>
          <a:xfrm>
            <a:off x="4500562" y="5214952"/>
            <a:ext cx="4320480" cy="935696"/>
            <a:chOff x="803640" y="3362840"/>
            <a:chExt cx="2059657" cy="701772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4"/>
              <a:ext cx="2059385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не требует сварки и специального оборудования. Также при монтаже отсутствует необходимость в </a:t>
              </a:r>
              <a:r>
                <a:rPr lang="ru-RU" sz="1200" dirty="0" smtClean="0">
                  <a:solidFill>
                    <a:schemeClr val="bg1"/>
                  </a:solidFill>
                </a:rPr>
                <a:t>дополнительных </a:t>
              </a:r>
              <a:r>
                <a:rPr lang="ru-RU" sz="1200" dirty="0" smtClean="0">
                  <a:solidFill>
                    <a:schemeClr val="bg1"/>
                  </a:solidFill>
                </a:rPr>
                <a:t>опорных конструкциях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40"/>
              <a:ext cx="2059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600" b="1" dirty="0" smtClean="0">
                  <a:solidFill>
                    <a:srgbClr val="79BC43"/>
                  </a:solidFill>
                </a:rPr>
                <a:t>Легкий монтаж</a:t>
              </a:r>
              <a:endParaRPr lang="ko-KR" altLang="en-US" sz="16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702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4500562" y="5214940"/>
            <a:ext cx="4320480" cy="566373"/>
            <a:chOff x="803640" y="3362833"/>
            <a:chExt cx="2059657" cy="424780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4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3"/>
              <a:ext cx="2059657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pic>
        <p:nvPicPr>
          <p:cNvPr id="2050" name="Picture 2" descr="C:\Users\Sasha Knf\Documents\Презентація ZRN\9. Сферы приминения\Переходные мосты для промышленных обьект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02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642918"/>
            <a:ext cx="9144000" cy="1928826"/>
          </a:xfrm>
        </p:spPr>
        <p:txBody>
          <a:bodyPr/>
          <a:lstStyle/>
          <a:p>
            <a:r>
              <a:rPr lang="ru-RU" altLang="ko-KR" b="1" dirty="0" smtClean="0">
                <a:solidFill>
                  <a:srgbClr val="79BC43"/>
                </a:solidFill>
              </a:rPr>
              <a:t>Решетчатый настил</a:t>
            </a:r>
          </a:p>
          <a:p>
            <a:r>
              <a:rPr lang="en-US" altLang="ko-KR" b="1" dirty="0" err="1" smtClean="0">
                <a:solidFill>
                  <a:srgbClr val="79BC43"/>
                </a:solidFill>
              </a:rPr>
              <a:t>vs</a:t>
            </a:r>
            <a:endParaRPr lang="en-US" altLang="ko-KR" b="1" dirty="0" smtClean="0">
              <a:solidFill>
                <a:srgbClr val="79BC43"/>
              </a:solidFill>
            </a:endParaRPr>
          </a:p>
          <a:p>
            <a:r>
              <a:rPr lang="ru-RU" altLang="ko-KR" b="1" dirty="0" smtClean="0">
                <a:solidFill>
                  <a:srgbClr val="79BC43"/>
                </a:solidFill>
              </a:rPr>
              <a:t>ПВЛ </a:t>
            </a:r>
            <a:endParaRPr lang="ko-KR" altLang="en-US" b="1" dirty="0">
              <a:solidFill>
                <a:srgbClr val="79BC4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286124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Заказчики зачастую думают, что настилы из ПВЛ существенно дешевле в сравнении с</a:t>
            </a: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решетчатым настилом, поэтому в своих проектах соглашаются на их применение. На</a:t>
            </a:r>
          </a:p>
          <a:p>
            <a:pPr algn="ctr"/>
            <a:r>
              <a:rPr lang="ru-RU" altLang="ko-KR" sz="2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самом же деле ситуация следующая:</a:t>
            </a:r>
            <a:endParaRPr lang="en-US" altLang="ko-KR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1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b="1" dirty="0" smtClean="0">
                <a:solidFill>
                  <a:schemeClr val="bg1"/>
                </a:solidFill>
              </a:rPr>
              <a:t>Недостатки листов ПВЛ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23" name="Group 25"/>
          <p:cNvGrpSpPr/>
          <p:nvPr/>
        </p:nvGrpSpPr>
        <p:grpSpPr>
          <a:xfrm>
            <a:off x="357158" y="1285860"/>
            <a:ext cx="2016224" cy="1120368"/>
            <a:chOff x="803640" y="3362834"/>
            <a:chExt cx="2059657" cy="84027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4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ПВЛ покупается не по   цене листа, а по цене   металлоконструкций на ЗМК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Цена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pic>
        <p:nvPicPr>
          <p:cNvPr id="36" name="Рисунок 35" descr="IMG_461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634" r="17634"/>
          <a:stretch>
            <a:fillRect/>
          </a:stretch>
        </p:blipFill>
        <p:spPr>
          <a:xfrm>
            <a:off x="2786050" y="1357298"/>
            <a:ext cx="3500462" cy="5010465"/>
          </a:xfrm>
        </p:spPr>
      </p:pic>
      <p:grpSp>
        <p:nvGrpSpPr>
          <p:cNvPr id="37" name="Group 25"/>
          <p:cNvGrpSpPr/>
          <p:nvPr/>
        </p:nvGrpSpPr>
        <p:grpSpPr>
          <a:xfrm>
            <a:off x="357158" y="4500562"/>
            <a:ext cx="2159100" cy="1809217"/>
            <a:chOff x="803640" y="3362834"/>
            <a:chExt cx="2059657" cy="644873"/>
          </a:xfrm>
        </p:grpSpPr>
        <p:sp>
          <p:nvSpPr>
            <p:cNvPr id="38" name="TextBox 37"/>
            <p:cNvSpPr txBox="1"/>
            <p:nvPr/>
          </p:nvSpPr>
          <p:spPr>
            <a:xfrm>
              <a:off x="803640" y="3579865"/>
              <a:ext cx="2059657" cy="427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solidFill>
                    <a:schemeClr val="bg1"/>
                  </a:solidFill>
                </a:rPr>
                <a:t>Не учитывается вес         дополнительных опорных конструкций под настил  ПВЛ, а также рамок для   ступеней, ребер жесткости и т.д.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03640" y="3362834"/>
              <a:ext cx="2059657" cy="229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Дополнительные опоры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25"/>
          <p:cNvGrpSpPr/>
          <p:nvPr/>
        </p:nvGrpSpPr>
        <p:grpSpPr>
          <a:xfrm>
            <a:off x="6643702" y="1285860"/>
            <a:ext cx="2159100" cy="1120368"/>
            <a:chOff x="803640" y="3362834"/>
            <a:chExt cx="2059657" cy="840276"/>
          </a:xfrm>
        </p:grpSpPr>
        <p:sp>
          <p:nvSpPr>
            <p:cNvPr id="41" name="TextBox 40"/>
            <p:cNvSpPr txBox="1"/>
            <p:nvPr/>
          </p:nvSpPr>
          <p:spPr>
            <a:xfrm>
              <a:off x="803640" y="3579862"/>
              <a:ext cx="205965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solidFill>
                    <a:schemeClr val="bg1"/>
                  </a:solidFill>
                </a:rPr>
                <a:t>Не учитывается, что         1 м2 решетчатого настила легче, чем 1 м2 настила из ПВЛ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3640" y="33628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Вес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5"/>
          <p:cNvGrpSpPr/>
          <p:nvPr/>
        </p:nvGrpSpPr>
        <p:grpSpPr>
          <a:xfrm>
            <a:off x="6786578" y="2714620"/>
            <a:ext cx="2016224" cy="1489699"/>
            <a:chOff x="803640" y="3362834"/>
            <a:chExt cx="2059657" cy="1117276"/>
          </a:xfrm>
        </p:grpSpPr>
        <p:sp>
          <p:nvSpPr>
            <p:cNvPr id="44" name="TextBox 43"/>
            <p:cNvSpPr txBox="1"/>
            <p:nvPr/>
          </p:nvSpPr>
          <p:spPr>
            <a:xfrm>
              <a:off x="803640" y="3579862"/>
              <a:ext cx="2059657" cy="900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dirty="0" smtClean="0">
                  <a:solidFill>
                    <a:schemeClr val="bg1"/>
                  </a:solidFill>
                </a:rPr>
                <a:t>Стоимость монтажа 1 м2 настила из ПВЛ            существенно выше.       Сроки монтажа ПВЛ-    настила примерно в 5-7 раз больше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03640" y="3362834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Монтаж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25"/>
          <p:cNvGrpSpPr/>
          <p:nvPr/>
        </p:nvGrpSpPr>
        <p:grpSpPr>
          <a:xfrm>
            <a:off x="357158" y="2643182"/>
            <a:ext cx="2016224" cy="1718029"/>
            <a:chOff x="803640" y="3362834"/>
            <a:chExt cx="2059657" cy="1119565"/>
          </a:xfrm>
        </p:grpSpPr>
        <p:sp>
          <p:nvSpPr>
            <p:cNvPr id="47" name="TextBox 46"/>
            <p:cNvSpPr txBox="1"/>
            <p:nvPr/>
          </p:nvSpPr>
          <p:spPr>
            <a:xfrm>
              <a:off x="803640" y="3579858"/>
              <a:ext cx="2059657" cy="90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Стоимость дальнейшей эксплуатации выше в связи с необходимостью периодического восстановления антикоррозионного покрытия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3640" y="3362834"/>
              <a:ext cx="2059657" cy="240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Обслуживание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5"/>
          <p:cNvGrpSpPr/>
          <p:nvPr/>
        </p:nvGrpSpPr>
        <p:grpSpPr>
          <a:xfrm>
            <a:off x="6786578" y="4572008"/>
            <a:ext cx="2016224" cy="1956498"/>
            <a:chOff x="803640" y="3362834"/>
            <a:chExt cx="2059657" cy="1274965"/>
          </a:xfrm>
        </p:grpSpPr>
        <p:sp>
          <p:nvSpPr>
            <p:cNvPr id="50" name="TextBox 49"/>
            <p:cNvSpPr txBox="1"/>
            <p:nvPr/>
          </p:nvSpPr>
          <p:spPr>
            <a:xfrm>
              <a:off x="803640" y="3735258"/>
              <a:ext cx="2059657" cy="902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В Европе листы ПВЛ на сегодняшний день вообще не используются для изготовления настилов, ступеней и устройства пешеходных зон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3640" y="3362834"/>
              <a:ext cx="2059657" cy="421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b="1" dirty="0" smtClean="0">
                  <a:solidFill>
                    <a:srgbClr val="79BC43"/>
                  </a:solidFill>
                  <a:cs typeface="Arial" pitchFamily="34" charset="0"/>
                </a:rPr>
                <a:t>Нормы безопасности</a:t>
              </a:r>
              <a:endParaRPr lang="ko-KR" altLang="en-US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324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7904" y="2706125"/>
            <a:ext cx="5436096" cy="1728192"/>
          </a:xfrm>
          <a:prstGeom prst="rect">
            <a:avLst/>
          </a:pr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3928" y="2948947"/>
            <a:ext cx="5220072" cy="768085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bg1"/>
                </a:solidFill>
              </a:rPr>
              <a:t>Решетчатый настил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3928" y="3717032"/>
            <a:ext cx="5220072" cy="384043"/>
          </a:xfrm>
        </p:spPr>
        <p:txBody>
          <a:bodyPr/>
          <a:lstStyle/>
          <a:p>
            <a:pPr lvl="0"/>
            <a:r>
              <a:rPr lang="ru-RU" altLang="ko-KR" b="1" dirty="0" smtClean="0">
                <a:solidFill>
                  <a:schemeClr val="tx1"/>
                </a:solidFill>
              </a:rPr>
              <a:t>Выгода для каждого…</a:t>
            </a:r>
            <a:endParaRPr lang="en-US" altLang="ko-K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3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3635896" cy="3429000"/>
          </a:xfrm>
          <a:prstGeom prst="rect">
            <a:avLst/>
          </a:pr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71744"/>
            <a:ext cx="3643306" cy="1571636"/>
          </a:xfrm>
        </p:spPr>
        <p:txBody>
          <a:bodyPr/>
          <a:lstStyle/>
          <a:p>
            <a:pPr algn="r"/>
            <a:r>
              <a:rPr lang="ru-RU" altLang="ko-KR" b="1" dirty="0" smtClean="0">
                <a:solidFill>
                  <a:schemeClr val="bg1"/>
                </a:solidFill>
              </a:rPr>
              <a:t>Преимущества</a:t>
            </a:r>
            <a:r>
              <a:rPr lang="en-US" altLang="ko-KR" sz="4800" dirty="0" smtClean="0">
                <a:solidFill>
                  <a:schemeClr val="bg1"/>
                </a:solidFill>
              </a:rPr>
              <a:t> </a:t>
            </a:r>
            <a:r>
              <a:rPr lang="ru-RU" altLang="ko-KR" dirty="0" smtClean="0">
                <a:solidFill>
                  <a:srgbClr val="79BC43"/>
                </a:solidFill>
              </a:rPr>
              <a:t>для ЗМК</a:t>
            </a:r>
            <a:endParaRPr lang="en-US" altLang="ko-KR" dirty="0">
              <a:solidFill>
                <a:srgbClr val="79BC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114298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Снятие ответственности с завода за правильное изготовление данных элементов, 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также за антикоррозионное покрытие площадок, поскольку из-за особенностей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ПВЛ, площадки </a:t>
            </a:r>
            <a:r>
              <a:rPr lang="ru-RU" altLang="ko-KR" sz="1200" dirty="0" err="1" smtClean="0">
                <a:solidFill>
                  <a:schemeClr val="bg1"/>
                </a:solidFill>
                <a:cs typeface="Arial" pitchFamily="34" charset="0"/>
              </a:rPr>
              <a:t>корродируют</a:t>
            </a:r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 в первую очередь, зачастую еще до завершения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монтажа металлоконструкций, что вызывает претензии у заказчиков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29190" y="714356"/>
            <a:ext cx="3528392" cy="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13"/>
          <p:cNvCxnSpPr/>
          <p:nvPr/>
        </p:nvCxnSpPr>
        <p:spPr>
          <a:xfrm>
            <a:off x="4857752" y="3071810"/>
            <a:ext cx="3528392" cy="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3"/>
          <p:cNvCxnSpPr/>
          <p:nvPr/>
        </p:nvCxnSpPr>
        <p:spPr>
          <a:xfrm>
            <a:off x="214282" y="4429132"/>
            <a:ext cx="3528392" cy="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82" y="478632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Избавление от необходимости изготовления легких и неудобных конструкций,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которыми являются изделия из ПВЛ, а также дополнительных элементов – рамок,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ребер жесткости, дополнительных опор и т.д., или так называемой «соломы»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2" y="3429000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Экономия на логистике, поскольку изделия из ПВЛ достаточно легкие и зачастую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пространственные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3"/>
          <p:cNvCxnSpPr/>
          <p:nvPr/>
        </p:nvCxnSpPr>
        <p:spPr>
          <a:xfrm>
            <a:off x="4857752" y="4429132"/>
            <a:ext cx="3528392" cy="0"/>
          </a:xfrm>
          <a:prstGeom prst="straightConnector1">
            <a:avLst/>
          </a:prstGeom>
          <a:ln>
            <a:headEnd type="diamond"/>
            <a:tailEnd type="diamon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86314" y="478632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Отсутствие необходимости очистки и нанесения антикоррозионного покрытия на</a:t>
            </a:r>
          </a:p>
          <a:p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ПВЛ, так как это один из самых неудобных элементов для покраски и, как следствие, огромных затрат на покрасочные материалы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76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/>
          <p:nvPr/>
        </p:nvSpPr>
        <p:spPr>
          <a:xfrm>
            <a:off x="5508104" y="0"/>
            <a:ext cx="3635896" cy="3429000"/>
          </a:xfrm>
          <a:prstGeom prst="rect">
            <a:avLst/>
          </a:pr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ext Placeholder 1"/>
          <p:cNvSpPr txBox="1">
            <a:spLocks/>
          </p:cNvSpPr>
          <p:nvPr/>
        </p:nvSpPr>
        <p:spPr>
          <a:xfrm>
            <a:off x="5500694" y="2786058"/>
            <a:ext cx="3643306" cy="1785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Преимущества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9BC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монтажных</a:t>
            </a:r>
            <a:r>
              <a:rPr lang="ru-RU" altLang="ko-KR" sz="3200" dirty="0">
                <a:solidFill>
                  <a:srgbClr val="79BC43"/>
                </a:solidFill>
              </a:rPr>
              <a:t> </a:t>
            </a:r>
            <a:r>
              <a:rPr lang="ru-RU" altLang="ko-KR" sz="3200" dirty="0" smtClean="0">
                <a:solidFill>
                  <a:srgbClr val="79BC43"/>
                </a:solidFill>
              </a:rPr>
              <a:t>организаций</a:t>
            </a:r>
            <a:endParaRPr kumimoji="0" lang="ru-RU" altLang="ko-KR" sz="3200" b="0" i="0" u="none" strike="noStrike" kern="1200" cap="none" spc="0" normalizeH="0" baseline="0" noProof="0" dirty="0" smtClean="0">
              <a:ln>
                <a:noFill/>
              </a:ln>
              <a:solidFill>
                <a:srgbClr val="79BC4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Oval 21"/>
          <p:cNvSpPr>
            <a:spLocks noChangeAspect="1"/>
          </p:cNvSpPr>
          <p:nvPr/>
        </p:nvSpPr>
        <p:spPr>
          <a:xfrm>
            <a:off x="1000100" y="357166"/>
            <a:ext cx="334457" cy="44966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4" name="Group 7"/>
          <p:cNvGrpSpPr/>
          <p:nvPr/>
        </p:nvGrpSpPr>
        <p:grpSpPr>
          <a:xfrm>
            <a:off x="928662" y="357166"/>
            <a:ext cx="3071834" cy="2397952"/>
            <a:chOff x="1472558" y="998559"/>
            <a:chExt cx="2765965" cy="1120989"/>
          </a:xfrm>
        </p:grpSpPr>
        <p:sp>
          <p:nvSpPr>
            <p:cNvPr id="35" name="TextBox 34"/>
            <p:cNvSpPr txBox="1"/>
            <p:nvPr/>
          </p:nvSpPr>
          <p:spPr>
            <a:xfrm>
              <a:off x="1472558" y="1213113"/>
              <a:ext cx="2765965" cy="906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Быстрый монтаж, не требующий проведения сварочных работ. По заявлениям</a:t>
              </a:r>
            </a:p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представителей монтажных организаций трудоемкость монтажа решетчатого настила в</a:t>
              </a:r>
            </a:p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сравнении с ПВЛ и </a:t>
              </a:r>
              <a:r>
                <a:rPr lang="ru-RU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рифленным</a:t>
              </a:r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листом меньше в 5-7 раз по количеству затраченных</a:t>
              </a:r>
            </a:p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человеко-часов на монтаж 1 м2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72558" y="998559"/>
              <a:ext cx="2765965" cy="18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smtClean="0">
                  <a:solidFill>
                    <a:srgbClr val="79BC43"/>
                  </a:solidFill>
                  <a:cs typeface="Arial" pitchFamily="34" charset="0"/>
                </a:rPr>
                <a:t>Оперативность</a:t>
              </a:r>
              <a:endParaRPr lang="ko-KR" altLang="en-US" sz="20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7"/>
          <p:cNvGrpSpPr/>
          <p:nvPr/>
        </p:nvGrpSpPr>
        <p:grpSpPr>
          <a:xfrm>
            <a:off x="928662" y="3071810"/>
            <a:ext cx="3071834" cy="2028621"/>
            <a:chOff x="1472558" y="998559"/>
            <a:chExt cx="2765965" cy="948335"/>
          </a:xfrm>
        </p:grpSpPr>
        <p:sp>
          <p:nvSpPr>
            <p:cNvPr id="41" name="TextBox 40"/>
            <p:cNvSpPr txBox="1"/>
            <p:nvPr/>
          </p:nvSpPr>
          <p:spPr>
            <a:xfrm>
              <a:off x="1472558" y="1213113"/>
              <a:ext cx="2765965" cy="733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Для монтажа решетчатого настила можно задействовать менее квалифицированный</a:t>
              </a:r>
            </a:p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персонал, так как настил поставляется на строительную площадку в готовом для укладки</a:t>
              </a:r>
            </a:p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виде со всеми необходимыми вырезами, обрамлениями и т.д.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72558" y="998559"/>
              <a:ext cx="2765965" cy="187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smtClean="0">
                  <a:solidFill>
                    <a:srgbClr val="79BC43"/>
                  </a:solidFill>
                  <a:cs typeface="Arial" pitchFamily="34" charset="0"/>
                </a:rPr>
                <a:t>Легкость</a:t>
              </a:r>
              <a:endParaRPr lang="ko-KR" altLang="en-US" sz="2000" b="1" dirty="0">
                <a:solidFill>
                  <a:srgbClr val="79BC43"/>
                </a:solidFill>
                <a:cs typeface="Arial" pitchFamily="34" charset="0"/>
              </a:endParaRPr>
            </a:p>
          </p:txBody>
        </p:sp>
      </p:grpSp>
      <p:sp>
        <p:nvSpPr>
          <p:cNvPr id="43" name="Round Same Side Corner Rectangle 8">
            <a:extLst>
              <a:ext uri="{FF2B5EF4-FFF2-40B4-BE49-F238E27FC236}">
                <a16:creationId xmlns="" xmlns:a16="http://schemas.microsoft.com/office/drawing/2014/main" id="{45DD27D2-F062-4869-8095-2AFCF2B602C0}"/>
              </a:ext>
            </a:extLst>
          </p:cNvPr>
          <p:cNvSpPr/>
          <p:nvPr/>
        </p:nvSpPr>
        <p:spPr>
          <a:xfrm>
            <a:off x="1071538" y="2928934"/>
            <a:ext cx="153285" cy="5382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="" xmlns:a16="http://schemas.microsoft.com/office/drawing/2014/main" id="{45DD27D2-F062-4869-8095-2AFCF2B602C0}"/>
              </a:ext>
            </a:extLst>
          </p:cNvPr>
          <p:cNvSpPr/>
          <p:nvPr/>
        </p:nvSpPr>
        <p:spPr>
          <a:xfrm>
            <a:off x="1285852" y="2928934"/>
            <a:ext cx="153285" cy="538286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7"/>
          <p:cNvGrpSpPr/>
          <p:nvPr/>
        </p:nvGrpSpPr>
        <p:grpSpPr>
          <a:xfrm>
            <a:off x="1000100" y="5429263"/>
            <a:ext cx="3071834" cy="1146399"/>
            <a:chOff x="1472558" y="998559"/>
            <a:chExt cx="2765965" cy="345325"/>
          </a:xfrm>
        </p:grpSpPr>
        <p:sp>
          <p:nvSpPr>
            <p:cNvPr id="46" name="TextBox 45"/>
            <p:cNvSpPr txBox="1"/>
            <p:nvPr/>
          </p:nvSpPr>
          <p:spPr>
            <a:xfrm>
              <a:off x="1472558" y="1149192"/>
              <a:ext cx="2765965" cy="194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Нет необходимости восстановления антикоррозионного покрытия после завершения монтажа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72558" y="998559"/>
              <a:ext cx="2765965" cy="120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2000" b="1" dirty="0" smtClean="0">
                  <a:solidFill>
                    <a:srgbClr val="79BC43"/>
                  </a:solidFill>
                  <a:cs typeface="Arial" pitchFamily="34" charset="0"/>
                </a:rPr>
                <a:t>Практичность</a:t>
              </a:r>
            </a:p>
          </p:txBody>
        </p:sp>
      </p:grpSp>
      <p:sp>
        <p:nvSpPr>
          <p:cNvPr id="48" name="Rounded Rectangle 51">
            <a:extLst>
              <a:ext uri="{FF2B5EF4-FFF2-40B4-BE49-F238E27FC236}">
                <a16:creationId xmlns="" xmlns:a16="http://schemas.microsoft.com/office/drawing/2014/main" id="{E087F4B9-8C92-4404-AF50-5C887C980680}"/>
              </a:ext>
            </a:extLst>
          </p:cNvPr>
          <p:cNvSpPr/>
          <p:nvPr/>
        </p:nvSpPr>
        <p:spPr>
          <a:xfrm rot="16200000" flipH="1">
            <a:off x="999491" y="5429872"/>
            <a:ext cx="490649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79B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8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1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3"/>
          <p:cNvSpPr txBox="1">
            <a:spLocks/>
          </p:cNvSpPr>
          <p:nvPr/>
        </p:nvSpPr>
        <p:spPr>
          <a:xfrm>
            <a:off x="428596" y="285728"/>
            <a:ext cx="3071834" cy="85725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Крепления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28596" y="3071810"/>
            <a:ext cx="3071834" cy="3190896"/>
          </a:xfrm>
          <a:prstGeom prst="rect">
            <a:avLst/>
          </a:prstGeom>
        </p:spPr>
        <p:txBody>
          <a:bodyPr numCol="1" anchor="t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sz="1200" dirty="0">
              <a:solidFill>
                <a:srgbClr val="79BC43"/>
              </a:solidFill>
              <a:cs typeface="Arial" pitchFamily="34" charset="0"/>
            </a:endParaRPr>
          </a:p>
        </p:txBody>
      </p:sp>
      <p:pic>
        <p:nvPicPr>
          <p:cNvPr id="23" name="Рисунок 22" descr="Standard.jpg"/>
          <p:cNvPicPr>
            <a:picLocks noGrp="1" noChangeAspect="1"/>
          </p:cNvPicPr>
          <p:nvPr>
            <p:ph type="pic" idx="13"/>
          </p:nvPr>
        </p:nvPicPr>
        <p:blipFill>
          <a:blip r:embed="rId2" cstate="print"/>
          <a:srcRect t="6352" b="6352"/>
          <a:stretch>
            <a:fillRect/>
          </a:stretch>
        </p:blipFill>
        <p:spPr/>
      </p:pic>
      <p:sp>
        <p:nvSpPr>
          <p:cNvPr id="27" name="Рисунок 26"/>
          <p:cNvSpPr>
            <a:spLocks noGrp="1"/>
          </p:cNvSpPr>
          <p:nvPr>
            <p:ph type="pic" idx="13"/>
          </p:nvPr>
        </p:nvSpPr>
        <p:spPr>
          <a:xfrm>
            <a:off x="4000496" y="356659"/>
            <a:ext cx="3214710" cy="2000771"/>
          </a:xfrm>
        </p:spPr>
      </p:sp>
      <p:pic>
        <p:nvPicPr>
          <p:cNvPr id="31" name="Рисунок 30" descr="Standard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 t="6352" b="6352"/>
          <a:stretch>
            <a:fillRect/>
          </a:stretch>
        </p:blipFill>
        <p:spPr>
          <a:xfrm>
            <a:off x="4000496" y="357166"/>
            <a:ext cx="3222674" cy="2016224"/>
          </a:xfrm>
        </p:spPr>
      </p:pic>
      <p:pic>
        <p:nvPicPr>
          <p:cNvPr id="32" name="Рисунок 31" descr="Samorez.jpeg"/>
          <p:cNvPicPr>
            <a:picLocks noGrp="1" noChangeAspect="1"/>
          </p:cNvPicPr>
          <p:nvPr>
            <p:ph type="pic" idx="13"/>
          </p:nvPr>
        </p:nvPicPr>
        <p:blipFill>
          <a:blip r:embed="rId4" cstate="print"/>
          <a:srcRect t="9197" b="9197"/>
          <a:stretch>
            <a:fillRect/>
          </a:stretch>
        </p:blipFill>
        <p:spPr>
          <a:xfrm>
            <a:off x="4000500" y="2500313"/>
            <a:ext cx="3294063" cy="2016125"/>
          </a:xfrm>
        </p:spPr>
      </p:pic>
      <p:pic>
        <p:nvPicPr>
          <p:cNvPr id="33" name="Рисунок 32" descr="Stupeni.jpeg"/>
          <p:cNvPicPr>
            <a:picLocks noGrp="1" noChangeAspect="1"/>
          </p:cNvPicPr>
          <p:nvPr>
            <p:ph type="pic" idx="13"/>
          </p:nvPr>
        </p:nvPicPr>
        <p:blipFill>
          <a:blip r:embed="rId5" cstate="print"/>
          <a:srcRect t="9197" b="9197"/>
          <a:stretch>
            <a:fillRect/>
          </a:stretch>
        </p:blipFill>
        <p:spPr>
          <a:xfrm>
            <a:off x="4000500" y="4643438"/>
            <a:ext cx="3294063" cy="2016125"/>
          </a:xfrm>
        </p:spPr>
      </p:pic>
      <p:pic>
        <p:nvPicPr>
          <p:cNvPr id="37" name="Рисунок 36" descr="Stand.png"/>
          <p:cNvPicPr>
            <a:picLocks noGrp="1" noChangeAspect="1"/>
          </p:cNvPicPr>
          <p:nvPr>
            <p:ph type="pic" idx="18"/>
          </p:nvPr>
        </p:nvPicPr>
        <p:blipFill>
          <a:blip r:embed="rId6" cstate="print"/>
          <a:srcRect l="24264" r="24264"/>
          <a:stretch>
            <a:fillRect/>
          </a:stretch>
        </p:blipFill>
        <p:spPr>
          <a:xfrm>
            <a:off x="7358062" y="357188"/>
            <a:ext cx="1643093" cy="2016125"/>
          </a:xfrm>
        </p:spPr>
      </p:pic>
      <p:pic>
        <p:nvPicPr>
          <p:cNvPr id="38" name="Рисунок 37" descr="content_standartne_kriplennia.png"/>
          <p:cNvPicPr>
            <a:picLocks noGrp="1" noChangeAspect="1"/>
          </p:cNvPicPr>
          <p:nvPr>
            <p:ph type="pic" idx="18"/>
          </p:nvPr>
        </p:nvPicPr>
        <p:blipFill>
          <a:blip r:embed="rId7" cstate="print"/>
          <a:srcRect l="22973" r="22973"/>
          <a:stretch>
            <a:fillRect/>
          </a:stretch>
        </p:blipFill>
        <p:spPr>
          <a:xfrm>
            <a:off x="7358062" y="2500313"/>
            <a:ext cx="1643093" cy="2016125"/>
          </a:xfrm>
        </p:spPr>
      </p:pic>
      <p:pic>
        <p:nvPicPr>
          <p:cNvPr id="39" name="Рисунок 38" descr="content_43-2.png"/>
          <p:cNvPicPr>
            <a:picLocks noGrp="1" noChangeAspect="1"/>
          </p:cNvPicPr>
          <p:nvPr>
            <p:ph type="pic" idx="18"/>
          </p:nvPr>
        </p:nvPicPr>
        <p:blipFill>
          <a:blip r:embed="rId8" cstate="print"/>
          <a:stretch>
            <a:fillRect/>
          </a:stretch>
        </p:blipFill>
        <p:spPr>
          <a:xfrm>
            <a:off x="7358063" y="4643446"/>
            <a:ext cx="1643093" cy="2000264"/>
          </a:xfrm>
        </p:spPr>
      </p:pic>
      <p:sp>
        <p:nvSpPr>
          <p:cNvPr id="42" name="Прямоугольник 41"/>
          <p:cNvSpPr/>
          <p:nvPr/>
        </p:nvSpPr>
        <p:spPr>
          <a:xfrm>
            <a:off x="4071934" y="2071678"/>
            <a:ext cx="1643074" cy="21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Стандартное  </a:t>
            </a:r>
            <a:endParaRPr lang="uk-UA" sz="1400" b="1" dirty="0"/>
          </a:p>
        </p:txBody>
      </p:sp>
      <p:sp>
        <p:nvSpPr>
          <p:cNvPr id="40" name="Content Placeholder 4"/>
          <p:cNvSpPr txBox="1">
            <a:spLocks/>
          </p:cNvSpPr>
          <p:nvPr/>
        </p:nvSpPr>
        <p:spPr>
          <a:xfrm>
            <a:off x="428596" y="1785926"/>
            <a:ext cx="3214710" cy="4500594"/>
          </a:xfrm>
          <a:prstGeom prst="rect">
            <a:avLst/>
          </a:prstGeom>
        </p:spPr>
        <p:txBody>
          <a:bodyPr numCol="1" anchor="t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ko-KR" sz="1400" dirty="0" smtClean="0">
                <a:solidFill>
                  <a:srgbClr val="79BC43"/>
                </a:solidFill>
                <a:cs typeface="Arial" pitchFamily="34" charset="0"/>
              </a:rPr>
              <a:t>При разработке монтажных схем для укладки решетчатого настила наши специалисты подбирают необходимые в каждом случае типы креплений и составляют соответствующую </a:t>
            </a:r>
            <a:r>
              <a:rPr lang="ru-RU" altLang="ko-KR" sz="1400" dirty="0" err="1" smtClean="0">
                <a:solidFill>
                  <a:srgbClr val="79BC43"/>
                </a:solidFill>
                <a:cs typeface="Arial" pitchFamily="34" charset="0"/>
              </a:rPr>
              <a:t>спецификациию</a:t>
            </a:r>
            <a:r>
              <a:rPr lang="ru-RU" altLang="ko-KR" sz="1400" dirty="0" smtClean="0">
                <a:solidFill>
                  <a:srgbClr val="79BC43"/>
                </a:solidFill>
                <a:cs typeface="Arial" pitchFamily="34" charset="0"/>
              </a:rPr>
              <a:t>, которая является неотъемлемой частью монтажной схемы. Также, по желанию заказчика, на чертежи могут быть нанесены места установки креплений. Таким образом, в случае заказа решетчатого настила клиент может быть уверен в том, что комплектация решеток креплениями будет на 100% соответствовать техническому заданию.</a:t>
            </a:r>
            <a:endParaRPr lang="en-US" altLang="ko-KR" sz="1400" dirty="0">
              <a:solidFill>
                <a:srgbClr val="79BC43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71934" y="6357958"/>
            <a:ext cx="1643074" cy="21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Для ступеней</a:t>
            </a:r>
            <a:endParaRPr lang="uk-UA" sz="1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071934" y="4214818"/>
            <a:ext cx="2071702" cy="21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Скоба с </a:t>
            </a:r>
            <a:r>
              <a:rPr lang="ru-RU" sz="1400" b="1" dirty="0" err="1" smtClean="0"/>
              <a:t>саморезом</a:t>
            </a:r>
            <a:endParaRPr lang="uk-UA" sz="1400" b="1" dirty="0"/>
          </a:p>
        </p:txBody>
      </p:sp>
    </p:spTree>
    <p:extLst>
      <p:ext uri="{BB962C8B-B14F-4D97-AF65-F5344CB8AC3E}">
        <p14:creationId xmlns:p14="http://schemas.microsoft.com/office/powerpoint/2010/main" xmlns="" val="2190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689</Words>
  <Application>Microsoft Office PowerPoint</Application>
  <PresentationFormat>Экран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Так зачем платить больше?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Sasha Knf</cp:lastModifiedBy>
  <cp:revision>127</cp:revision>
  <dcterms:created xsi:type="dcterms:W3CDTF">2014-04-01T16:35:38Z</dcterms:created>
  <dcterms:modified xsi:type="dcterms:W3CDTF">2018-12-06T15:45:14Z</dcterms:modified>
</cp:coreProperties>
</file>